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9"/>
  </p:notesMasterIdLst>
  <p:sldIdLst>
    <p:sldId id="256" r:id="rId3"/>
    <p:sldId id="287" r:id="rId4"/>
    <p:sldId id="292" r:id="rId5"/>
    <p:sldId id="291" r:id="rId6"/>
    <p:sldId id="288" r:id="rId7"/>
    <p:sldId id="290" r:id="rId8"/>
    <p:sldId id="289" r:id="rId9"/>
    <p:sldId id="303" r:id="rId10"/>
    <p:sldId id="293" r:id="rId11"/>
    <p:sldId id="294" r:id="rId12"/>
    <p:sldId id="302" r:id="rId13"/>
    <p:sldId id="301" r:id="rId14"/>
    <p:sldId id="297" r:id="rId15"/>
    <p:sldId id="298" r:id="rId16"/>
    <p:sldId id="299" r:id="rId17"/>
    <p:sldId id="30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Mangal" panose="02040503050203030202" pitchFamily="18" charset="0"/>
      <p:regular r:id="rId34"/>
      <p:bold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088"/>
  </p:normalViewPr>
  <p:slideViewPr>
    <p:cSldViewPr snapToGrid="0">
      <p:cViewPr>
        <p:scale>
          <a:sx n="75" d="100"/>
          <a:sy n="75" d="100"/>
        </p:scale>
        <p:origin x="121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48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3047122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4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2771914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0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3357840"/>
          </a:xfrm>
        </p:spPr>
        <p:txBody>
          <a:bodyPr/>
          <a:lstStyle/>
          <a:p>
            <a:pPr marL="171450" indent="-171450">
              <a:buFontTx/>
              <a:buChar char="-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37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9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2"/>
            <a:ext cx="7315200" cy="33667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5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22e964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22e964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97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73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22e964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22e964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45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22e964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22e964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20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22e9646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22e9646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4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5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a shared responsibility. There is a clear decoupling between what the cloud provider is responsible for and what the customer is responsible for. Everything in the orange is the foundation layers</a:t>
            </a:r>
          </a:p>
          <a:p>
            <a:r>
              <a:rPr lang="en-US" dirty="0"/>
              <a:t>Compute, storage networking and databases.</a:t>
            </a:r>
          </a:p>
          <a:p>
            <a:r>
              <a:rPr lang="en-US" dirty="0"/>
              <a:t>There is also the global infrastructure </a:t>
            </a:r>
            <a:r>
              <a:rPr lang="en-US" dirty="0" err="1"/>
              <a:t>componets</a:t>
            </a:r>
            <a:r>
              <a:rPr lang="en-US" dirty="0"/>
              <a:t> such as regions, </a:t>
            </a:r>
            <a:r>
              <a:rPr lang="en-US" dirty="0" err="1"/>
              <a:t>az’s</a:t>
            </a:r>
            <a:r>
              <a:rPr lang="en-US" dirty="0"/>
              <a:t> and edge </a:t>
            </a:r>
            <a:r>
              <a:rPr lang="en-US" dirty="0" err="1"/>
              <a:t>loations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</a:t>
            </a:r>
          </a:p>
          <a:p>
            <a:r>
              <a:rPr lang="en-US" dirty="0"/>
              <a:t>Above that is the core components of the customer environment which customer is responsible for. This includes the application itself, the IAM, OS, networking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1815-7018-4C78-A9BC-BD90561244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782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Reality in public cloud gaps in cloud IT as workloads are scaling up</a:t>
            </a:r>
          </a:p>
          <a:p>
            <a:r>
              <a:rPr lang="en-US" baseline="0" dirty="0"/>
              <a:t>Apps </a:t>
            </a:r>
            <a:r>
              <a:rPr lang="en-US" baseline="0" dirty="0" err="1"/>
              <a:t>tranisitoning</a:t>
            </a:r>
            <a:r>
              <a:rPr lang="en-US" baseline="0" dirty="0"/>
              <a:t> and </a:t>
            </a:r>
            <a:r>
              <a:rPr lang="en-US" baseline="0" dirty="0" err="1"/>
              <a:t>multipl</a:t>
            </a:r>
            <a:r>
              <a:rPr lang="en-US" baseline="0" dirty="0"/>
              <a:t> </a:t>
            </a:r>
            <a:r>
              <a:rPr lang="en-US" baseline="0" dirty="0" err="1"/>
              <a:t>eteams</a:t>
            </a:r>
            <a:r>
              <a:rPr lang="en-US" baseline="0" dirty="0"/>
              <a:t> are work closely together prevent these are issues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25EC22-CEC3-4A4D-A74F-119E46953C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71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6B9A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46B9AD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 descr="dome9_logo_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50" y="107975"/>
            <a:ext cx="2195025" cy="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6" y="306161"/>
            <a:ext cx="6931479" cy="747032"/>
          </a:xfrm>
        </p:spPr>
        <p:txBody>
          <a:bodyPr anchor="t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885" y="1187904"/>
            <a:ext cx="5723165" cy="455159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52C4BB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2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13" y="32765"/>
            <a:ext cx="7889037" cy="533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7898" y="4706751"/>
            <a:ext cx="2057400" cy="273844"/>
          </a:xfrm>
        </p:spPr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3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7051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3030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rgbClr val="52C4BB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15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65" y="1"/>
            <a:ext cx="7668185" cy="6454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27173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27173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62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1"/>
            <a:ext cx="7669376" cy="6454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27848"/>
            <a:ext cx="3868340" cy="789595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17442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27848"/>
            <a:ext cx="3887391" cy="789595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17442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40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36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5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1592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61592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64073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4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1592"/>
            <a:ext cx="2949178" cy="8024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61592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64073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5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49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57250"/>
            <a:ext cx="1971675" cy="37754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57249"/>
            <a:ext cx="5800725" cy="37754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87C5-C61B-EF4C-8DB1-E73877F8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89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0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231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46B9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4" descr="dome9_logo_new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350" y="4691013"/>
            <a:ext cx="1305450" cy="3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962"/>
            <a:ext cx="7886700" cy="533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17762"/>
            <a:ext cx="7886700" cy="357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06751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450" y="470675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52C4BB"/>
                </a:solidFill>
              </a:defRPr>
            </a:lvl1pPr>
          </a:lstStyle>
          <a:p>
            <a:fld id="{52D587C5-C61B-EF4C-8DB1-E73877F872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9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344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0344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344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344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344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Architecture Lab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602600" y="4450050"/>
            <a:ext cx="59388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Pawan Shankar, Product Manager | Matt Ambroziak, Cloud Solutions Architect</a:t>
            </a:r>
            <a:br>
              <a:rPr lang="en" sz="1800"/>
            </a:br>
            <a:r>
              <a:rPr lang="en" sz="1800"/>
              <a:t>Dome9 Security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Management Challenges in the Cloud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239" y="784833"/>
            <a:ext cx="2063748" cy="1027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800" kern="1200" dirty="0">
                <a:solidFill>
                  <a:srgbClr val="012E41"/>
                </a:solidFill>
                <a:latin typeface="Calibri" panose="020F0502020204030204"/>
              </a:rPr>
              <a:t>Operational Visibility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411239" y="2230946"/>
            <a:ext cx="2063748" cy="1027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800" kern="1200" dirty="0">
                <a:solidFill>
                  <a:srgbClr val="012E41"/>
                </a:solidFill>
                <a:latin typeface="Calibri" panose="020F0502020204030204"/>
              </a:rPr>
              <a:t>Compliance &amp; Governance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239" y="3582854"/>
            <a:ext cx="2063748" cy="1027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800" kern="1200" dirty="0">
                <a:solidFill>
                  <a:srgbClr val="012E41"/>
                </a:solidFill>
                <a:latin typeface="Calibri" panose="020F0502020204030204"/>
              </a:rPr>
              <a:t>Consistent Security Policies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208" y="1393778"/>
            <a:ext cx="616500" cy="616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6091" y="2825617"/>
            <a:ext cx="583447" cy="600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868" y="4177525"/>
            <a:ext cx="636800" cy="6368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2739538" y="834633"/>
            <a:ext cx="6012452" cy="1119662"/>
          </a:xfrm>
          <a:prstGeom prst="wedgeRoundRectCallout">
            <a:avLst>
              <a:gd name="adj1" fmla="val -54292"/>
              <a:gd name="adj2" fmla="val 2235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What is the What assets do I have on the network? What is exposed?</a:t>
            </a:r>
          </a:p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network perimeter of my cloud environment? </a:t>
            </a:r>
          </a:p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What is the ‘real’, effective network security posture governing my assets?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759708" y="2241662"/>
            <a:ext cx="6012452" cy="1027977"/>
          </a:xfrm>
          <a:prstGeom prst="wedgeRoundRectCallout">
            <a:avLst>
              <a:gd name="adj1" fmla="val -54988"/>
              <a:gd name="adj2" fmla="val 29591"/>
              <a:gd name="adj3" fmla="val 16667"/>
            </a:avLst>
          </a:prstGeom>
          <a:solidFill>
            <a:srgbClr val="00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Are our cloud environments meeting compliance regulations?</a:t>
            </a:r>
          </a:p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Are they adhering to internal corporate IT governance policies?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739538" y="3582854"/>
            <a:ext cx="6012452" cy="1027977"/>
          </a:xfrm>
          <a:prstGeom prst="wedgeRoundRectCallout">
            <a:avLst>
              <a:gd name="adj1" fmla="val -54710"/>
              <a:gd name="adj2" fmla="val 33658"/>
              <a:gd name="adj3" fmla="val 16667"/>
            </a:avLst>
          </a:prstGeom>
          <a:solidFill>
            <a:srgbClr val="F6B5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Am I setting the right network and IAM policies to create the security posture I want?</a:t>
            </a:r>
          </a:p>
          <a:p>
            <a:pPr marL="132160" indent="-132160" defTabSz="685800">
              <a:buClrTx/>
              <a:buFont typeface="Arial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Calibri" panose="020F0502020204030204"/>
              </a:rPr>
              <a:t>Am I able to find and fix misconfigured ports and services?</a:t>
            </a:r>
          </a:p>
        </p:txBody>
      </p:sp>
    </p:spTree>
    <p:extLst>
      <p:ext uri="{BB962C8B-B14F-4D97-AF65-F5344CB8AC3E}">
        <p14:creationId xmlns:p14="http://schemas.microsoft.com/office/powerpoint/2010/main" val="356113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S3 Security Overview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239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S3 Access Permissions</a:t>
            </a:r>
          </a:p>
        </p:txBody>
      </p:sp>
      <p:sp>
        <p:nvSpPr>
          <p:cNvPr id="6" name="Decision 5"/>
          <p:cNvSpPr/>
          <p:nvPr/>
        </p:nvSpPr>
        <p:spPr>
          <a:xfrm>
            <a:off x="628650" y="1148137"/>
            <a:ext cx="2145373" cy="11250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Serving Web Content From Amazon S3?</a:t>
            </a:r>
          </a:p>
        </p:txBody>
      </p:sp>
      <p:sp>
        <p:nvSpPr>
          <p:cNvPr id="7" name="Process 6"/>
          <p:cNvSpPr/>
          <p:nvPr/>
        </p:nvSpPr>
        <p:spPr>
          <a:xfrm>
            <a:off x="3752636" y="1359862"/>
            <a:ext cx="1649003" cy="7089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Cross-Origin Resource Sharing (CORS)</a:t>
            </a:r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2774023" y="1710646"/>
            <a:ext cx="978614" cy="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15" idx="0"/>
          </p:cNvCxnSpPr>
          <p:nvPr/>
        </p:nvCxnSpPr>
        <p:spPr>
          <a:xfrm flipH="1">
            <a:off x="1701336" y="2273157"/>
            <a:ext cx="1" cy="69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/>
          <p:cNvSpPr/>
          <p:nvPr/>
        </p:nvSpPr>
        <p:spPr>
          <a:xfrm>
            <a:off x="876835" y="2970694"/>
            <a:ext cx="1649002" cy="40839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Access Control Lists</a:t>
            </a:r>
          </a:p>
        </p:txBody>
      </p:sp>
      <p:sp>
        <p:nvSpPr>
          <p:cNvPr id="16" name="Process 15"/>
          <p:cNvSpPr/>
          <p:nvPr/>
        </p:nvSpPr>
        <p:spPr>
          <a:xfrm>
            <a:off x="876834" y="3625852"/>
            <a:ext cx="1649002" cy="4083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Bucket &amp; IAM Policies</a:t>
            </a:r>
          </a:p>
        </p:txBody>
      </p: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1701334" y="3379092"/>
            <a:ext cx="2" cy="24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ocess 18"/>
          <p:cNvSpPr/>
          <p:nvPr/>
        </p:nvSpPr>
        <p:spPr>
          <a:xfrm>
            <a:off x="876834" y="4281009"/>
            <a:ext cx="1649003" cy="3695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Encryption</a:t>
            </a:r>
          </a:p>
        </p:txBody>
      </p:sp>
      <p:cxnSp>
        <p:nvCxnSpPr>
          <p:cNvPr id="24" name="Straight Arrow Connector 23"/>
          <p:cNvCxnSpPr>
            <a:stCxn id="16" idx="2"/>
            <a:endCxn id="19" idx="0"/>
          </p:cNvCxnSpPr>
          <p:nvPr/>
        </p:nvCxnSpPr>
        <p:spPr>
          <a:xfrm>
            <a:off x="1701335" y="4034249"/>
            <a:ext cx="0" cy="24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7" idx="2"/>
          </p:cNvCxnSpPr>
          <p:nvPr/>
        </p:nvCxnSpPr>
        <p:spPr>
          <a:xfrm rot="5400000">
            <a:off x="2785349" y="984764"/>
            <a:ext cx="707774" cy="28758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rocess 31"/>
          <p:cNvSpPr/>
          <p:nvPr/>
        </p:nvSpPr>
        <p:spPr>
          <a:xfrm>
            <a:off x="1383798" y="2418419"/>
            <a:ext cx="635074" cy="186862"/>
          </a:xfrm>
          <a:prstGeom prst="flowChartProcess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33" name="Process 32"/>
          <p:cNvSpPr/>
          <p:nvPr/>
        </p:nvSpPr>
        <p:spPr>
          <a:xfrm>
            <a:off x="3101831" y="1624920"/>
            <a:ext cx="292175" cy="186862"/>
          </a:xfrm>
          <a:prstGeom prst="flowChartProcess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b="1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380252" y="1359862"/>
            <a:ext cx="2196101" cy="1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buSzPct val="25000"/>
            </a:pP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25000"/>
            </a:pP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preventative security controls are available to all content types/usage with the exception of Cross-Origin Resource Sharing (or </a:t>
            </a:r>
            <a:r>
              <a:rPr lang="en-US" sz="10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CORS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which is suitable only for web content being served from Amazon S3 buckets</a:t>
            </a:r>
          </a:p>
          <a:p>
            <a:pPr lvl="0" algn="ctr">
              <a:buSzPct val="25000"/>
            </a:pP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9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 (ACLs)</a:t>
            </a:r>
          </a:p>
        </p:txBody>
      </p:sp>
      <p:sp>
        <p:nvSpPr>
          <p:cNvPr id="4" name="Shape 104"/>
          <p:cNvSpPr txBox="1">
            <a:spLocks/>
          </p:cNvSpPr>
          <p:nvPr/>
        </p:nvSpPr>
        <p:spPr>
          <a:xfrm>
            <a:off x="394855" y="918919"/>
            <a:ext cx="8291945" cy="3538781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Original access configuration method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Resource based access policy </a:t>
            </a:r>
            <a:r>
              <a:rPr lang="mr-IN" sz="1800" dirty="0"/>
              <a:t>–</a:t>
            </a:r>
            <a:r>
              <a:rPr lang="en-US" sz="1800" dirty="0"/>
              <a:t> each bucket and object has an ACL associated with it. When you create a bucket or an object, Amazon S3 creates a default ACL that grants the resource owner full control over the resource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Manage AWS account (but not user) access to both buckets and objects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Cannot explicitly deny permissions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Uses an Amazon S3-specific XML schema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Can grant access to a specific object or a whole bucket</a:t>
            </a:r>
          </a:p>
        </p:txBody>
      </p:sp>
    </p:spTree>
    <p:extLst>
      <p:ext uri="{BB962C8B-B14F-4D97-AF65-F5344CB8AC3E}">
        <p14:creationId xmlns:p14="http://schemas.microsoft.com/office/powerpoint/2010/main" val="21489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Policies</a:t>
            </a:r>
          </a:p>
        </p:txBody>
      </p:sp>
      <p:sp>
        <p:nvSpPr>
          <p:cNvPr id="4" name="Shape 104"/>
          <p:cNvSpPr txBox="1">
            <a:spLocks/>
          </p:cNvSpPr>
          <p:nvPr/>
        </p:nvSpPr>
        <p:spPr>
          <a:xfrm>
            <a:off x="394855" y="918919"/>
            <a:ext cx="8291945" cy="4150441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Similar in form to AWS Identity and Access Management (IAM) policies (JSON) but applied to Amazon S3 buckets and not users/groups/roles </a:t>
            </a:r>
            <a:r>
              <a:rPr lang="mr-IN" sz="1800" dirty="0"/>
              <a:t>–</a:t>
            </a:r>
            <a:r>
              <a:rPr lang="en-US" sz="1800" dirty="0"/>
              <a:t> so like ACLs, bucket policy is resource based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Bucket policies apply permissions to </a:t>
            </a:r>
            <a:r>
              <a:rPr lang="en-US" sz="1800" b="1" dirty="0"/>
              <a:t>all</a:t>
            </a:r>
            <a:r>
              <a:rPr lang="en-US" sz="1800" dirty="0"/>
              <a:t> objects within a bucket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Because bucket policies are applied to buckets, an additional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principal</a:t>
            </a:r>
            <a:r>
              <a:rPr lang="en-US" sz="1800" dirty="0"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</a:t>
            </a:r>
            <a:r>
              <a:rPr lang="en-US" sz="1800" dirty="0"/>
              <a:t>lement is required (when compared to an IAM policy) that defines who (account/user) can access resources in the bucket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Explicit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deny</a:t>
            </a:r>
            <a:r>
              <a:rPr lang="en-US" sz="1800" dirty="0"/>
              <a:t> is possible, and takes precedence over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allow</a:t>
            </a:r>
            <a:endParaRPr lang="en-US" sz="1800" dirty="0"/>
          </a:p>
          <a:p>
            <a:pPr marL="685800" lvl="2" indent="-247650">
              <a:spcBef>
                <a:spcPts val="0"/>
              </a:spcBef>
              <a:buSzPct val="100000"/>
            </a:pPr>
            <a:r>
              <a:rPr lang="en-US" sz="1500" dirty="0"/>
              <a:t>This is true even if there are IAM policy allows or ACL grants against the resource! The concept of least-privilege is followed</a:t>
            </a:r>
          </a:p>
          <a:p>
            <a:pPr marL="685800" lvl="2" indent="-247650">
              <a:spcBef>
                <a:spcPts val="0"/>
              </a:spcBef>
              <a:buSzPct val="100000"/>
            </a:pPr>
            <a:endParaRPr lang="en-US" sz="15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Can mandate different encryption methods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Limited to 20 KB in size</a:t>
            </a:r>
          </a:p>
        </p:txBody>
      </p:sp>
    </p:spTree>
    <p:extLst>
      <p:ext uri="{BB962C8B-B14F-4D97-AF65-F5344CB8AC3E}">
        <p14:creationId xmlns:p14="http://schemas.microsoft.com/office/powerpoint/2010/main" val="29358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Policies</a:t>
            </a:r>
          </a:p>
        </p:txBody>
      </p:sp>
      <p:sp>
        <p:nvSpPr>
          <p:cNvPr id="4" name="Shape 104"/>
          <p:cNvSpPr txBox="1">
            <a:spLocks/>
          </p:cNvSpPr>
          <p:nvPr/>
        </p:nvSpPr>
        <p:spPr>
          <a:xfrm>
            <a:off x="394855" y="918919"/>
            <a:ext cx="8291945" cy="3538781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247650">
              <a:spcBef>
                <a:spcPts val="0"/>
              </a:spcBef>
              <a:buSzPct val="100000"/>
            </a:pPr>
            <a:r>
              <a:rPr lang="en-CA" sz="1800" dirty="0"/>
              <a:t>Not resource based, but user based </a:t>
            </a:r>
            <a:r>
              <a:rPr lang="mr-IN" sz="1800" dirty="0"/>
              <a:t>–</a:t>
            </a:r>
            <a:r>
              <a:rPr lang="en-CA" sz="1800" dirty="0"/>
              <a:t> IAM policies are attached to users/groups/roles</a:t>
            </a: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Because of this, IAM policies cannot be used to grant anonymous access to Amazon S3 resources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Can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allow</a:t>
            </a:r>
            <a:r>
              <a:rPr lang="en-US" sz="1800" dirty="0"/>
              <a:t> or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deny</a:t>
            </a:r>
            <a:r>
              <a:rPr lang="en-US" sz="1800" dirty="0"/>
              <a:t> access to a specific object or a whole bucket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r>
              <a:rPr lang="en-US" sz="1800" dirty="0"/>
              <a:t>Explicit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deny</a:t>
            </a:r>
            <a:r>
              <a:rPr lang="en-US" sz="1800" dirty="0"/>
              <a:t> is possible, and takes precedence over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allow</a:t>
            </a:r>
          </a:p>
          <a:p>
            <a:pPr marL="685800" lvl="2" indent="-247650">
              <a:spcBef>
                <a:spcPts val="0"/>
              </a:spcBef>
              <a:buSzPct val="100000"/>
            </a:pPr>
            <a:r>
              <a:rPr lang="en-US" sz="1500" dirty="0"/>
              <a:t>This is true even if there are bucket policy allows or ACL grants against the resource! The concept of least-privilege is followed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1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Access Control Option Is Right For You?</a:t>
            </a:r>
          </a:p>
        </p:txBody>
      </p:sp>
      <p:sp>
        <p:nvSpPr>
          <p:cNvPr id="4" name="Shape 104"/>
          <p:cNvSpPr txBox="1">
            <a:spLocks/>
          </p:cNvSpPr>
          <p:nvPr/>
        </p:nvSpPr>
        <p:spPr>
          <a:xfrm>
            <a:off x="394855" y="918919"/>
            <a:ext cx="8291945" cy="3538781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lvl="1" indent="0">
              <a:spcBef>
                <a:spcPts val="0"/>
              </a:spcBef>
              <a:buSzPct val="100000"/>
              <a:buNone/>
            </a:pPr>
            <a:endParaRPr lang="en-US" sz="1800" dirty="0"/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67013"/>
              </p:ext>
            </p:extLst>
          </p:nvPr>
        </p:nvGraphicFramePr>
        <p:xfrm>
          <a:off x="920260" y="940728"/>
          <a:ext cx="6712573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Requirement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Access Control Option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Anonymous Access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Bucket</a:t>
                      </a:r>
                      <a:r>
                        <a:rPr lang="en-US" sz="1600" baseline="0" dirty="0"/>
                        <a:t> Policy or ACL*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Explicitly</a:t>
                      </a:r>
                      <a:r>
                        <a:rPr lang="en-US" sz="1600" baseline="0" dirty="0"/>
                        <a:t> Deny Access by Resource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Bucket Policy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Explicitly Deny Access by User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IAM</a:t>
                      </a:r>
                      <a:r>
                        <a:rPr lang="en-US" sz="1600" baseline="0" dirty="0"/>
                        <a:t> Policy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Provide Cross-Account Access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Combo Of (bucket &amp;</a:t>
                      </a:r>
                      <a:r>
                        <a:rPr lang="en-US" sz="1600" baseline="0" dirty="0"/>
                        <a:t> IAM policy) or ACL*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Lots of policy detail/definition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IAM</a:t>
                      </a:r>
                      <a:r>
                        <a:rPr lang="en-US" sz="1600" baseline="0" dirty="0"/>
                        <a:t> Policy or ACL*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94">
                <a:tc>
                  <a:txBody>
                    <a:bodyPr/>
                    <a:lstStyle/>
                    <a:p>
                      <a:r>
                        <a:rPr lang="en-US" sz="1600" dirty="0"/>
                        <a:t>Set Permissions</a:t>
                      </a:r>
                      <a:r>
                        <a:rPr lang="en-US" sz="1600" baseline="0" dirty="0"/>
                        <a:t> On Specific Objects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IAM</a:t>
                      </a:r>
                      <a:r>
                        <a:rPr lang="en-US" sz="1600" baseline="0" dirty="0"/>
                        <a:t> Policy or ACL*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hape 104"/>
          <p:cNvSpPr txBox="1">
            <a:spLocks/>
          </p:cNvSpPr>
          <p:nvPr/>
        </p:nvSpPr>
        <p:spPr>
          <a:xfrm>
            <a:off x="426028" y="3789608"/>
            <a:ext cx="8291945" cy="47686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344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lvl="1" indent="0" algn="ctr">
              <a:spcBef>
                <a:spcPts val="0"/>
              </a:spcBef>
              <a:buSzPct val="100000"/>
              <a:buNone/>
            </a:pPr>
            <a:r>
              <a:rPr lang="en-US" sz="1500" dirty="0"/>
              <a:t>* ACL is consistently listed as the second option as AWS recommends bucket and IAM policy over ACL</a:t>
            </a:r>
          </a:p>
          <a:p>
            <a:pPr marL="342900" lvl="1" indent="-247650">
              <a:spcBef>
                <a:spcPts val="0"/>
              </a:spcBef>
              <a:buSzPct val="1000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8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244323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Logistics</a:t>
            </a:r>
            <a:endParaRPr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244323" y="820964"/>
            <a:ext cx="8520600" cy="4233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b="1" dirty="0"/>
              <a:t>Format:</a:t>
            </a:r>
            <a:r>
              <a:rPr lang="en-US" sz="1600" dirty="0"/>
              <a:t> Overview and lab setup, followed by paced exercises with a section recap</a:t>
            </a:r>
          </a:p>
          <a:p>
            <a:pPr fontAlgn="base">
              <a:lnSpc>
                <a:spcPct val="150000"/>
              </a:lnSpc>
            </a:pPr>
            <a:r>
              <a:rPr lang="en-US" sz="1600" b="1" dirty="0"/>
              <a:t>Workshop Duration</a:t>
            </a:r>
            <a:r>
              <a:rPr lang="en-US" sz="1600" dirty="0"/>
              <a:t>: 1.5-2 hours</a:t>
            </a:r>
          </a:p>
          <a:p>
            <a:pPr fontAlgn="base">
              <a:lnSpc>
                <a:spcPct val="150000"/>
              </a:lnSpc>
            </a:pPr>
            <a:r>
              <a:rPr lang="en-US" sz="1600" b="1" dirty="0"/>
              <a:t>Target Audience:</a:t>
            </a:r>
            <a:r>
              <a:rPr lang="en-US" sz="1600" dirty="0"/>
              <a:t> Technical security users (security engineers, architects, DevOps) </a:t>
            </a:r>
          </a:p>
          <a:p>
            <a:pPr fontAlgn="base">
              <a:lnSpc>
                <a:spcPct val="150000"/>
              </a:lnSpc>
            </a:pPr>
            <a:r>
              <a:rPr lang="en-US" sz="1600" dirty="0"/>
              <a:t>Participants bring their own laptops and have an AWS account setup (preferably beforehand) - </a:t>
            </a:r>
            <a:r>
              <a:rPr lang="en-US" sz="1600" b="1" dirty="0"/>
              <a:t>Please do this early on since it takes a few hours for a new AWS account to sync with a CFT template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Participants need to download the CloudFormation (CFT) template to run this lab - Please download CFT from the Dome9 GitHub: </a:t>
            </a:r>
            <a:br>
              <a:rPr lang="en-US" sz="1600" dirty="0"/>
            </a:br>
            <a:r>
              <a:rPr lang="en-US" b="1" u="sng" dirty="0"/>
              <a:t>https//github.com/Dome9/aws-security-week-ny-2018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Google Form to submit answers: </a:t>
            </a:r>
            <a:r>
              <a:rPr lang="en-US" sz="1600" b="1" dirty="0">
                <a:solidFill>
                  <a:srgbClr val="00B050"/>
                </a:solidFill>
              </a:rPr>
              <a:t>($50 Amazon </a:t>
            </a:r>
            <a:r>
              <a:rPr lang="en-US" sz="1600" b="1" dirty="0" err="1">
                <a:solidFill>
                  <a:srgbClr val="00B050"/>
                </a:solidFill>
              </a:rPr>
              <a:t>Giftcard</a:t>
            </a:r>
            <a:r>
              <a:rPr lang="en-US" sz="1600" b="1" dirty="0">
                <a:solidFill>
                  <a:srgbClr val="00B050"/>
                </a:solidFill>
              </a:rPr>
              <a:t>) </a:t>
            </a:r>
            <a:r>
              <a:rPr lang="en-US" b="1" u="sng" dirty="0"/>
              <a:t>https://tinyurl.com/awsloftsecuritylab</a:t>
            </a:r>
            <a:endParaRPr lang="en-US" sz="1600" u="sng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69A7-6E8F-D94A-9AA3-6922BC39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doing this lab?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FE42D-6517-0F4E-B5D4-DA0BF2382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Microsegmentation</a:t>
            </a:r>
            <a:r>
              <a:rPr lang="en-US" dirty="0"/>
              <a:t> Analysis</a:t>
            </a:r>
          </a:p>
          <a:p>
            <a:r>
              <a:rPr lang="en-US" dirty="0"/>
              <a:t>What is my perimeter? </a:t>
            </a:r>
          </a:p>
          <a:p>
            <a:r>
              <a:rPr lang="en-US" dirty="0"/>
              <a:t>Are there any open security group misconfigurations and exposed buckets?</a:t>
            </a:r>
          </a:p>
        </p:txBody>
      </p:sp>
    </p:spTree>
    <p:extLst>
      <p:ext uri="{BB962C8B-B14F-4D97-AF65-F5344CB8AC3E}">
        <p14:creationId xmlns:p14="http://schemas.microsoft.com/office/powerpoint/2010/main" val="139906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E6A-3A81-E04E-B4C9-A77C9246A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8055"/>
            <a:ext cx="8970745" cy="831300"/>
          </a:xfrm>
        </p:spPr>
        <p:txBody>
          <a:bodyPr/>
          <a:lstStyle/>
          <a:p>
            <a:r>
              <a:rPr lang="en-US" sz="4000" dirty="0"/>
              <a:t>When do you need to perform a security architecture review?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7F81D-C447-D440-AAEF-71E38147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9355"/>
            <a:ext cx="8520600" cy="3354000"/>
          </a:xfrm>
        </p:spPr>
        <p:txBody>
          <a:bodyPr/>
          <a:lstStyle/>
          <a:p>
            <a:r>
              <a:rPr lang="en-US" dirty="0"/>
              <a:t>Initial Deployment</a:t>
            </a:r>
          </a:p>
          <a:p>
            <a:r>
              <a:rPr lang="en-US" dirty="0"/>
              <a:t>Ongoing Deployments</a:t>
            </a:r>
          </a:p>
          <a:p>
            <a:r>
              <a:rPr lang="en-US" dirty="0"/>
              <a:t>Configuration Drift Monitoring</a:t>
            </a:r>
          </a:p>
          <a:p>
            <a:r>
              <a:rPr lang="en-US" dirty="0"/>
              <a:t>Compliance Validation</a:t>
            </a:r>
          </a:p>
        </p:txBody>
      </p:sp>
    </p:spTree>
    <p:extLst>
      <p:ext uri="{BB962C8B-B14F-4D97-AF65-F5344CB8AC3E}">
        <p14:creationId xmlns:p14="http://schemas.microsoft.com/office/powerpoint/2010/main" val="265491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244323" y="16291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Setup</a:t>
            </a:r>
            <a:endParaRPr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244323" y="99421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n-US" sz="1600" b="1" dirty="0"/>
              <a:t>Lab Overview and AWS Setup </a:t>
            </a:r>
            <a:r>
              <a:rPr lang="en-US" sz="1600" dirty="0"/>
              <a:t>(15-20 min)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What is a security architecture review?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Walkthrough of lab environment and exercises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1.1: Setup AWS account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1.2: Deploy sandbox environment in AWS</a:t>
            </a:r>
          </a:p>
          <a:p>
            <a:pPr marL="596900" lvl="1" indent="0" fontAlgn="base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785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244323" y="16291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1 – Security Policy</a:t>
            </a:r>
            <a:endParaRPr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244323" y="741145"/>
            <a:ext cx="8520600" cy="3607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lvl="1" indent="0" fontAlgn="base">
              <a:lnSpc>
                <a:spcPct val="100000"/>
              </a:lnSpc>
              <a:buNone/>
            </a:pPr>
            <a:endParaRPr lang="en-US" sz="1600" dirty="0"/>
          </a:p>
          <a:p>
            <a:pPr fontAlgn="base">
              <a:lnSpc>
                <a:spcPct val="100000"/>
              </a:lnSpc>
            </a:pPr>
            <a:r>
              <a:rPr lang="en-US" sz="1600" b="1" dirty="0"/>
              <a:t>AWS Security Policy Lab </a:t>
            </a:r>
            <a:r>
              <a:rPr lang="en-US" sz="1600" dirty="0"/>
              <a:t>(30- 40 minutes) </a:t>
            </a:r>
            <a:endParaRPr lang="en-US" sz="1600" b="1" dirty="0"/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Overview of infrastructure security challenges in the cloud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2.1: Identify zombie security group (no instance, but permissive rule) 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2.2: Identify an exposed internal asset in the AWS environment - Part 1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2.3: Identify an exposed internal asset in the AWS environment - Part  2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Section Wrap Up 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672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244323" y="16291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2 – S3 Bucket Security</a:t>
            </a:r>
            <a:endParaRPr dirty="0"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244323" y="994219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</a:pPr>
            <a:r>
              <a:rPr lang="en-US" sz="1600" b="1" dirty="0"/>
              <a:t>AWS S3 Bucket Lab</a:t>
            </a:r>
            <a:r>
              <a:rPr lang="en-US" sz="1600" dirty="0"/>
              <a:t> (45 minutes)</a:t>
            </a:r>
            <a:endParaRPr lang="en-US" sz="1600" b="1" dirty="0"/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Overview of S3 bucket security 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3.1: S3 Access Controls (exposed ACLs and Bucket policies)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3.2: S3 Encryption Best Practices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Exercise 3.3: S3/</a:t>
            </a:r>
            <a:r>
              <a:rPr lang="en-US" sz="1600" dirty="0" err="1"/>
              <a:t>CloudTrail</a:t>
            </a:r>
            <a:r>
              <a:rPr lang="en-US" sz="1600" dirty="0"/>
              <a:t> Logging Best Practices</a:t>
            </a:r>
          </a:p>
          <a:p>
            <a:pPr lvl="1" fontAlgn="base">
              <a:lnSpc>
                <a:spcPct val="100000"/>
              </a:lnSpc>
            </a:pPr>
            <a:r>
              <a:rPr lang="en-US" sz="1600" dirty="0"/>
              <a:t>Section wrap up</a:t>
            </a:r>
          </a:p>
          <a:p>
            <a:pPr marL="596900" lvl="1" indent="0" fontAlgn="base">
              <a:lnSpc>
                <a:spcPct val="100000"/>
              </a:lnSpc>
              <a:buNone/>
            </a:pPr>
            <a:endParaRPr lang="en-US" sz="1600" dirty="0"/>
          </a:p>
          <a:p>
            <a:pPr fontAlgn="base">
              <a:lnSpc>
                <a:spcPct val="100000"/>
              </a:lnSpc>
            </a:pPr>
            <a:r>
              <a:rPr lang="en-US" sz="1600" b="1" dirty="0"/>
              <a:t>Dome9 Overview </a:t>
            </a:r>
            <a:r>
              <a:rPr lang="en-US" sz="1600" dirty="0"/>
              <a:t>(5 min)</a:t>
            </a:r>
            <a:endParaRPr lang="en-US" sz="1600" b="1" dirty="0"/>
          </a:p>
          <a:p>
            <a:pPr fontAlgn="base">
              <a:lnSpc>
                <a:spcPct val="100000"/>
              </a:lnSpc>
            </a:pPr>
            <a:r>
              <a:rPr lang="en-US" sz="1600" b="1" dirty="0" err="1"/>
              <a:t>Offboarding</a:t>
            </a:r>
            <a:endParaRPr lang="en-US" sz="1600" b="1" dirty="0"/>
          </a:p>
          <a:p>
            <a:pPr marL="114300" indent="0">
              <a:lnSpc>
                <a:spcPct val="100000"/>
              </a:lnSpc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364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044700" y="2069897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Infrastructure Security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55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14AF637-306B-6F4D-BE34-D0A87BB17407}"/>
              </a:ext>
            </a:extLst>
          </p:cNvPr>
          <p:cNvCxnSpPr>
            <a:cxnSpLocks/>
          </p:cNvCxnSpPr>
          <p:nvPr/>
        </p:nvCxnSpPr>
        <p:spPr>
          <a:xfrm flipV="1">
            <a:off x="8672312" y="1833563"/>
            <a:ext cx="0" cy="1095850"/>
          </a:xfrm>
          <a:prstGeom prst="straightConnector1">
            <a:avLst/>
          </a:prstGeom>
          <a:ln w="28575">
            <a:solidFill>
              <a:srgbClr val="F6B51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C270230-5F5C-2748-9762-61F385683357}"/>
              </a:ext>
            </a:extLst>
          </p:cNvPr>
          <p:cNvCxnSpPr>
            <a:cxnSpLocks/>
          </p:cNvCxnSpPr>
          <p:nvPr/>
        </p:nvCxnSpPr>
        <p:spPr>
          <a:xfrm flipV="1">
            <a:off x="6688391" y="1827012"/>
            <a:ext cx="0" cy="1092059"/>
          </a:xfrm>
          <a:prstGeom prst="straightConnector1">
            <a:avLst/>
          </a:prstGeom>
          <a:ln w="28575">
            <a:solidFill>
              <a:srgbClr val="15A9C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hape 146">
            <a:extLst>
              <a:ext uri="{FF2B5EF4-FFF2-40B4-BE49-F238E27FC236}">
                <a16:creationId xmlns:a16="http://schemas.microsoft.com/office/drawing/2014/main" id="{593E0DB1-9155-E544-9266-72BBC097CA9A}"/>
              </a:ext>
            </a:extLst>
          </p:cNvPr>
          <p:cNvSpPr/>
          <p:nvPr/>
        </p:nvSpPr>
        <p:spPr>
          <a:xfrm>
            <a:off x="4746293" y="1087513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15A9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2" name="Shape 146">
            <a:extLst>
              <a:ext uri="{FF2B5EF4-FFF2-40B4-BE49-F238E27FC236}">
                <a16:creationId xmlns:a16="http://schemas.microsoft.com/office/drawing/2014/main" id="{092E0A94-F270-6248-A7A3-AE2BFEBDB3CE}"/>
              </a:ext>
            </a:extLst>
          </p:cNvPr>
          <p:cNvSpPr/>
          <p:nvPr/>
        </p:nvSpPr>
        <p:spPr>
          <a:xfrm>
            <a:off x="6287689" y="1086057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15A9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Infrastructure Security Threats on the Rise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52D587C5-C61B-EF4C-8DB1-E73877F872FF}" type="slidenum">
              <a:rPr lang="en-US" kern="1200">
                <a:latin typeface="Calibri" panose="020F0502020204030204"/>
                <a:ea typeface="+mn-ea"/>
                <a:cs typeface="+mn-cs"/>
              </a:rPr>
              <a:pPr defTabSz="685800">
                <a:buClrTx/>
                <a:defRPr/>
              </a:pPr>
              <a:t>9</a:t>
            </a:fld>
            <a:endParaRPr lang="en-US" kern="1200"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2CF1FDA-6E2F-8544-9240-6AC032A573CC}"/>
              </a:ext>
            </a:extLst>
          </p:cNvPr>
          <p:cNvGrpSpPr/>
          <p:nvPr/>
        </p:nvGrpSpPr>
        <p:grpSpPr>
          <a:xfrm>
            <a:off x="243169" y="1657890"/>
            <a:ext cx="2327929" cy="1492598"/>
            <a:chOff x="223864" y="2756927"/>
            <a:chExt cx="3103905" cy="1990131"/>
          </a:xfrm>
        </p:grpSpPr>
        <p:sp>
          <p:nvSpPr>
            <p:cNvPr id="9" name="Rectangle 8"/>
            <p:cNvSpPr/>
            <p:nvPr/>
          </p:nvSpPr>
          <p:spPr>
            <a:xfrm>
              <a:off x="234662" y="4330610"/>
              <a:ext cx="3093107" cy="416448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/>
                </a:rPr>
                <a:t>Cloud Provider Responsibility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3864" y="3150445"/>
              <a:ext cx="3095578" cy="113564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b="1" kern="1200" dirty="0">
                  <a:solidFill>
                    <a:srgbClr val="FFFFFF"/>
                  </a:solidFill>
                  <a:latin typeface="Calibri" panose="020F0502020204030204"/>
                </a:rPr>
                <a:t>Customer Control Plane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3864" y="2756927"/>
              <a:ext cx="3095578" cy="354895"/>
            </a:xfrm>
            <a:prstGeom prst="rect">
              <a:avLst/>
            </a:prstGeom>
            <a:solidFill>
              <a:srgbClr val="0035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200" kern="1200" dirty="0">
                  <a:solidFill>
                    <a:srgbClr val="FFFFFF"/>
                  </a:solidFill>
                  <a:latin typeface="Calibri" panose="020F0502020204030204"/>
                </a:rPr>
                <a:t>Customer Content</a:t>
              </a:r>
            </a:p>
          </p:txBody>
        </p:sp>
      </p:grpSp>
      <p:sp>
        <p:nvSpPr>
          <p:cNvPr id="27" name="Shape 196"/>
          <p:cNvSpPr/>
          <p:nvPr/>
        </p:nvSpPr>
        <p:spPr>
          <a:xfrm>
            <a:off x="2036058" y="4294263"/>
            <a:ext cx="6236280" cy="340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SzPts val="1800"/>
            </a:pPr>
            <a:r>
              <a:rPr lang="en-US" sz="1350" i="1" kern="1200" dirty="0">
                <a:solidFill>
                  <a:srgbClr val="3333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“Through 2022, at least </a:t>
            </a:r>
            <a:r>
              <a:rPr lang="en-US" sz="1800" b="1" i="1" kern="1200" dirty="0">
                <a:solidFill>
                  <a:srgbClr val="00344A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95%</a:t>
            </a:r>
            <a:r>
              <a:rPr lang="en-US" sz="1350" i="1" kern="1200" dirty="0">
                <a:solidFill>
                  <a:srgbClr val="3333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of cloud security failures will be the </a:t>
            </a:r>
            <a:r>
              <a:rPr lang="en-US" sz="1350" b="1" i="1" kern="1200" dirty="0">
                <a:solidFill>
                  <a:srgbClr val="3333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customer’s fault.</a:t>
            </a:r>
            <a:r>
              <a:rPr lang="en-US" sz="1350" i="1" kern="1200" dirty="0">
                <a:solidFill>
                  <a:srgbClr val="333333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”</a:t>
            </a:r>
            <a:endParaRPr sz="1050" i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Shape 19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711" y="4277839"/>
            <a:ext cx="1495118" cy="34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2AE7694C-2BBE-CF4F-834F-6E5BF76A4554}"/>
              </a:ext>
            </a:extLst>
          </p:cNvPr>
          <p:cNvSpPr/>
          <p:nvPr/>
        </p:nvSpPr>
        <p:spPr>
          <a:xfrm rot="5400000">
            <a:off x="6257550" y="266645"/>
            <a:ext cx="184789" cy="5344935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600" kern="1200">
              <a:solidFill>
                <a:srgbClr val="012E41"/>
              </a:solidFill>
              <a:latin typeface="Calibri" panose="020F0502020204030204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6117D3-86E5-6F47-B141-343B86EB3766}"/>
              </a:ext>
            </a:extLst>
          </p:cNvPr>
          <p:cNvSpPr/>
          <p:nvPr/>
        </p:nvSpPr>
        <p:spPr>
          <a:xfrm>
            <a:off x="8193369" y="3542934"/>
            <a:ext cx="193227" cy="163888"/>
          </a:xfrm>
          <a:prstGeom prst="ellipse">
            <a:avLst/>
          </a:prstGeom>
          <a:noFill/>
          <a:ln w="31750">
            <a:solidFill>
              <a:srgbClr val="15A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b="1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F1B54F-96CA-5844-A9B9-2186E3035DE4}"/>
              </a:ext>
            </a:extLst>
          </p:cNvPr>
          <p:cNvSpPr txBox="1"/>
          <p:nvPr/>
        </p:nvSpPr>
        <p:spPr>
          <a:xfrm>
            <a:off x="7858567" y="370682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Misconfiguration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6A2C42-BD67-D549-B590-8F9234CF8DFD}"/>
              </a:ext>
            </a:extLst>
          </p:cNvPr>
          <p:cNvSpPr txBox="1"/>
          <p:nvPr/>
        </p:nvSpPr>
        <p:spPr>
          <a:xfrm>
            <a:off x="5955750" y="3690969"/>
            <a:ext cx="94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900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Compromised Credentials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15E452-55CD-7849-8819-10499CE0771D}"/>
              </a:ext>
            </a:extLst>
          </p:cNvPr>
          <p:cNvSpPr txBox="1"/>
          <p:nvPr/>
        </p:nvSpPr>
        <p:spPr>
          <a:xfrm>
            <a:off x="5136432" y="3690969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 err="1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Cryptomining</a:t>
            </a:r>
            <a:endParaRPr lang="en-US" sz="900" kern="1200" dirty="0">
              <a:solidFill>
                <a:srgbClr val="012E4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9B8286-F42E-3F4C-A8DF-C06C16F30A60}"/>
              </a:ext>
            </a:extLst>
          </p:cNvPr>
          <p:cNvSpPr txBox="1"/>
          <p:nvPr/>
        </p:nvSpPr>
        <p:spPr>
          <a:xfrm>
            <a:off x="6982814" y="3701545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Insider Threat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B2BEAC-D58B-944E-AFF6-764718375915}"/>
              </a:ext>
            </a:extLst>
          </p:cNvPr>
          <p:cNvSpPr txBox="1"/>
          <p:nvPr/>
        </p:nvSpPr>
        <p:spPr>
          <a:xfrm>
            <a:off x="4458325" y="2982309"/>
            <a:ext cx="55175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b="1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July 2017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A457AE-15F6-2E42-AF3D-4B088FED24C7}"/>
              </a:ext>
            </a:extLst>
          </p:cNvPr>
          <p:cNvSpPr txBox="1"/>
          <p:nvPr/>
        </p:nvSpPr>
        <p:spPr>
          <a:xfrm>
            <a:off x="5970514" y="3000137"/>
            <a:ext cx="5485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b="1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Dec 2017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9A343B-D973-7E4A-9B86-6B0D27167A57}"/>
              </a:ext>
            </a:extLst>
          </p:cNvPr>
          <p:cNvSpPr txBox="1"/>
          <p:nvPr/>
        </p:nvSpPr>
        <p:spPr>
          <a:xfrm>
            <a:off x="7067968" y="3009713"/>
            <a:ext cx="54213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b="1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Apr 2018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96EF8EB-E6C8-9F42-B6F8-D52707DF2B40}"/>
              </a:ext>
            </a:extLst>
          </p:cNvPr>
          <p:cNvSpPr txBox="1"/>
          <p:nvPr/>
        </p:nvSpPr>
        <p:spPr>
          <a:xfrm>
            <a:off x="7858567" y="3009713"/>
            <a:ext cx="57579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b="1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May 2018</a:t>
            </a: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C33A83CE-73BE-2945-857D-DE5300281DE5}"/>
              </a:ext>
            </a:extLst>
          </p:cNvPr>
          <p:cNvSpPr/>
          <p:nvPr/>
        </p:nvSpPr>
        <p:spPr>
          <a:xfrm>
            <a:off x="2638468" y="2154946"/>
            <a:ext cx="801593" cy="334613"/>
          </a:xfrm>
          <a:prstGeom prst="chevron">
            <a:avLst/>
          </a:prstGeom>
          <a:solidFill>
            <a:schemeClr val="tx1">
              <a:lumMod val="10000"/>
              <a:lumOff val="90000"/>
              <a:alpha val="66000"/>
            </a:schemeClr>
          </a:solidFill>
          <a:ln w="190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srgbClr val="012E41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A892AB-BC64-A745-8523-69CAC8EA541A}"/>
              </a:ext>
            </a:extLst>
          </p:cNvPr>
          <p:cNvSpPr txBox="1"/>
          <p:nvPr/>
        </p:nvSpPr>
        <p:spPr>
          <a:xfrm>
            <a:off x="4262314" y="3690969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Vulnerabilities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E2885E-2CB6-904C-B62C-5BCC3231D384}"/>
              </a:ext>
            </a:extLst>
          </p:cNvPr>
          <p:cNvSpPr txBox="1"/>
          <p:nvPr/>
        </p:nvSpPr>
        <p:spPr>
          <a:xfrm>
            <a:off x="3500114" y="2991361"/>
            <a:ext cx="54854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750" b="1" kern="1200" dirty="0">
                <a:solidFill>
                  <a:srgbClr val="012E41"/>
                </a:solidFill>
                <a:latin typeface="Calibri" panose="020F0502020204030204"/>
                <a:ea typeface="+mn-ea"/>
                <a:cs typeface="+mn-cs"/>
              </a:rPr>
              <a:t>Dec 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EE4E37-1992-4641-912F-ADA9DD4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97" y="1283749"/>
            <a:ext cx="588058" cy="379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5BD54-3195-B744-9364-61AB79CE8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508" y="1280743"/>
            <a:ext cx="630833" cy="353267"/>
          </a:xfrm>
          <a:prstGeom prst="rect">
            <a:avLst/>
          </a:prstGeom>
        </p:spPr>
      </p:pic>
      <p:sp>
        <p:nvSpPr>
          <p:cNvPr id="57" name="Shape 146">
            <a:extLst>
              <a:ext uri="{FF2B5EF4-FFF2-40B4-BE49-F238E27FC236}">
                <a16:creationId xmlns:a16="http://schemas.microsoft.com/office/drawing/2014/main" id="{45926E62-86CF-1247-A947-64E99192BD8C}"/>
              </a:ext>
            </a:extLst>
          </p:cNvPr>
          <p:cNvSpPr/>
          <p:nvPr/>
        </p:nvSpPr>
        <p:spPr>
          <a:xfrm>
            <a:off x="8272338" y="1086601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F6B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167D2-420A-6244-B61E-6DEB6094F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002" y="1307125"/>
            <a:ext cx="670436" cy="292554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418EC45-E8B8-D147-B4CB-78456805885D}"/>
              </a:ext>
            </a:extLst>
          </p:cNvPr>
          <p:cNvSpPr/>
          <p:nvPr/>
        </p:nvSpPr>
        <p:spPr>
          <a:xfrm>
            <a:off x="7281969" y="3542168"/>
            <a:ext cx="193227" cy="163888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b="1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573BD82-6FCB-9245-9FBA-E48B39E3903F}"/>
              </a:ext>
            </a:extLst>
          </p:cNvPr>
          <p:cNvSpPr/>
          <p:nvPr/>
        </p:nvSpPr>
        <p:spPr>
          <a:xfrm>
            <a:off x="6361585" y="3542167"/>
            <a:ext cx="193227" cy="163888"/>
          </a:xfrm>
          <a:prstGeom prst="ellipse">
            <a:avLst/>
          </a:prstGeom>
          <a:noFill/>
          <a:ln w="31750">
            <a:solidFill>
              <a:srgbClr val="F6B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b="1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2134C06-1196-4149-8A4F-6B7F4E65F1D2}"/>
              </a:ext>
            </a:extLst>
          </p:cNvPr>
          <p:cNvSpPr/>
          <p:nvPr/>
        </p:nvSpPr>
        <p:spPr>
          <a:xfrm>
            <a:off x="5418735" y="3542934"/>
            <a:ext cx="193227" cy="163888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b="1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23A191-3FEC-984E-8A01-529130706985}"/>
              </a:ext>
            </a:extLst>
          </p:cNvPr>
          <p:cNvSpPr/>
          <p:nvPr/>
        </p:nvSpPr>
        <p:spPr>
          <a:xfrm>
            <a:off x="4570832" y="3542166"/>
            <a:ext cx="193227" cy="163888"/>
          </a:xfrm>
          <a:prstGeom prst="ellipse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b="1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9" name="Shape 146">
            <a:extLst>
              <a:ext uri="{FF2B5EF4-FFF2-40B4-BE49-F238E27FC236}">
                <a16:creationId xmlns:a16="http://schemas.microsoft.com/office/drawing/2014/main" id="{C9CD74E3-0315-DD48-9D41-7097DB3AB387}"/>
              </a:ext>
            </a:extLst>
          </p:cNvPr>
          <p:cNvSpPr/>
          <p:nvPr/>
        </p:nvSpPr>
        <p:spPr>
          <a:xfrm>
            <a:off x="6612895" y="1986847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6E5EDB-882A-6C47-88D5-26712D21A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643" y="2100930"/>
            <a:ext cx="510648" cy="510648"/>
          </a:xfrm>
          <a:prstGeom prst="rect">
            <a:avLst/>
          </a:prstGeom>
        </p:spPr>
      </p:pic>
      <p:sp>
        <p:nvSpPr>
          <p:cNvPr id="70" name="Shape 146">
            <a:extLst>
              <a:ext uri="{FF2B5EF4-FFF2-40B4-BE49-F238E27FC236}">
                <a16:creationId xmlns:a16="http://schemas.microsoft.com/office/drawing/2014/main" id="{7AE8B3B8-46F3-7348-899F-BF7893BBBE2E}"/>
              </a:ext>
            </a:extLst>
          </p:cNvPr>
          <p:cNvSpPr/>
          <p:nvPr/>
        </p:nvSpPr>
        <p:spPr>
          <a:xfrm>
            <a:off x="5388839" y="1994431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F6B5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137DF0-4A15-FA45-93BD-111F99E25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943" y="2294630"/>
            <a:ext cx="695257" cy="169520"/>
          </a:xfrm>
          <a:prstGeom prst="rect">
            <a:avLst/>
          </a:prstGeom>
        </p:spPr>
      </p:pic>
      <p:sp>
        <p:nvSpPr>
          <p:cNvPr id="71" name="Shape 146">
            <a:extLst>
              <a:ext uri="{FF2B5EF4-FFF2-40B4-BE49-F238E27FC236}">
                <a16:creationId xmlns:a16="http://schemas.microsoft.com/office/drawing/2014/main" id="{974908F6-C921-0E40-BEC3-923F5E511901}"/>
              </a:ext>
            </a:extLst>
          </p:cNvPr>
          <p:cNvSpPr/>
          <p:nvPr/>
        </p:nvSpPr>
        <p:spPr>
          <a:xfrm>
            <a:off x="3582809" y="1984090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509420-CDB5-274D-85F3-7D74D3E8F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2100" y="2266362"/>
            <a:ext cx="725141" cy="195620"/>
          </a:xfrm>
          <a:prstGeom prst="rect">
            <a:avLst/>
          </a:prstGeom>
        </p:spPr>
      </p:pic>
      <p:sp>
        <p:nvSpPr>
          <p:cNvPr id="72" name="Shape 146">
            <a:extLst>
              <a:ext uri="{FF2B5EF4-FFF2-40B4-BE49-F238E27FC236}">
                <a16:creationId xmlns:a16="http://schemas.microsoft.com/office/drawing/2014/main" id="{981488CD-3B9F-984C-B6A7-0CBFB696050A}"/>
              </a:ext>
            </a:extLst>
          </p:cNvPr>
          <p:cNvSpPr/>
          <p:nvPr/>
        </p:nvSpPr>
        <p:spPr>
          <a:xfrm>
            <a:off x="7933915" y="1994431"/>
            <a:ext cx="780279" cy="740882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srgbClr val="012E4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C1E23F4-0F0B-234C-B21A-5392B0E86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3211" y="2132357"/>
            <a:ext cx="477097" cy="4770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28C3DF-B58C-0441-843B-C6E6F21DC3E9}"/>
              </a:ext>
            </a:extLst>
          </p:cNvPr>
          <p:cNvCxnSpPr>
            <a:cxnSpLocks/>
            <a:endCxn id="71" idx="4"/>
          </p:cNvCxnSpPr>
          <p:nvPr/>
        </p:nvCxnSpPr>
        <p:spPr>
          <a:xfrm>
            <a:off x="3972949" y="27249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1B36C-7897-2F45-B4DC-A91839546B13}"/>
              </a:ext>
            </a:extLst>
          </p:cNvPr>
          <p:cNvCxnSpPr>
            <a:cxnSpLocks/>
            <a:endCxn id="71" idx="4"/>
          </p:cNvCxnSpPr>
          <p:nvPr/>
        </p:nvCxnSpPr>
        <p:spPr>
          <a:xfrm flipV="1">
            <a:off x="3972949" y="2724972"/>
            <a:ext cx="0" cy="194099"/>
          </a:xfrm>
          <a:prstGeom prst="straightConnector1">
            <a:avLst/>
          </a:prstGeom>
          <a:ln w="28575" cap="sq">
            <a:solidFill>
              <a:schemeClr val="bg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7F741DA-7F14-3B41-8805-A27A7A06C387}"/>
              </a:ext>
            </a:extLst>
          </p:cNvPr>
          <p:cNvCxnSpPr>
            <a:cxnSpLocks/>
          </p:cNvCxnSpPr>
          <p:nvPr/>
        </p:nvCxnSpPr>
        <p:spPr>
          <a:xfrm flipV="1">
            <a:off x="5138273" y="1826940"/>
            <a:ext cx="0" cy="1092131"/>
          </a:xfrm>
          <a:prstGeom prst="straightConnector1">
            <a:avLst/>
          </a:prstGeom>
          <a:ln w="28575">
            <a:solidFill>
              <a:srgbClr val="15A9C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2E50EF9-230A-0D4E-B883-69BF6A9E74CB}"/>
              </a:ext>
            </a:extLst>
          </p:cNvPr>
          <p:cNvCxnSpPr>
            <a:cxnSpLocks/>
          </p:cNvCxnSpPr>
          <p:nvPr/>
        </p:nvCxnSpPr>
        <p:spPr>
          <a:xfrm flipV="1">
            <a:off x="7013080" y="2724972"/>
            <a:ext cx="0" cy="194099"/>
          </a:xfrm>
          <a:prstGeom prst="straightConnector1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597B1E-1997-9D40-9F0E-DAB2F944D821}"/>
              </a:ext>
            </a:extLst>
          </p:cNvPr>
          <p:cNvCxnSpPr>
            <a:cxnSpLocks/>
          </p:cNvCxnSpPr>
          <p:nvPr/>
        </p:nvCxnSpPr>
        <p:spPr>
          <a:xfrm flipV="1">
            <a:off x="5782154" y="2735314"/>
            <a:ext cx="0" cy="194099"/>
          </a:xfrm>
          <a:prstGeom prst="straightConnector1">
            <a:avLst/>
          </a:prstGeom>
          <a:ln w="28575">
            <a:solidFill>
              <a:srgbClr val="F6B51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632DA5-6DAD-6D40-A3DF-1F8C2EB28708}"/>
              </a:ext>
            </a:extLst>
          </p:cNvPr>
          <p:cNvCxnSpPr>
            <a:cxnSpLocks/>
          </p:cNvCxnSpPr>
          <p:nvPr/>
        </p:nvCxnSpPr>
        <p:spPr>
          <a:xfrm flipV="1">
            <a:off x="8335001" y="2735314"/>
            <a:ext cx="0" cy="194099"/>
          </a:xfrm>
          <a:prstGeom prst="straightConnector1">
            <a:avLst/>
          </a:prstGeom>
          <a:ln w="28575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2" grpId="0" animBg="1"/>
      <p:bldP spid="27" grpId="0" animBg="1"/>
      <p:bldP spid="29" grpId="0" animBg="1"/>
      <p:bldP spid="42" grpId="0" animBg="1"/>
      <p:bldP spid="43" grpId="0"/>
      <p:bldP spid="44" grpId="0"/>
      <p:bldP spid="45" grpId="0"/>
      <p:bldP spid="47" grpId="0"/>
      <p:bldP spid="63" grpId="0"/>
      <p:bldP spid="64" grpId="0"/>
      <p:bldP spid="65" grpId="0"/>
      <p:bldP spid="66" grpId="0"/>
      <p:bldP spid="11" grpId="0" animBg="1"/>
      <p:bldP spid="76" grpId="0"/>
      <p:bldP spid="77" grpId="0"/>
      <p:bldP spid="57" grpId="0" animBg="1"/>
      <p:bldP spid="58" grpId="0" animBg="1"/>
      <p:bldP spid="59" grpId="0" animBg="1"/>
      <p:bldP spid="60" grpId="0" animBg="1"/>
      <p:bldP spid="61" grpId="0" animBg="1"/>
      <p:bldP spid="69" grpId="0" animBg="1"/>
      <p:bldP spid="70" grpId="0" animBg="1"/>
      <p:bldP spid="71" grpId="0" animBg="1"/>
      <p:bldP spid="72" grpId="0" animBg="1"/>
    </p:bld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ome9">
      <a:dk1>
        <a:srgbClr val="012E41"/>
      </a:dk1>
      <a:lt1>
        <a:srgbClr val="FFFFFF"/>
      </a:lt1>
      <a:dk2>
        <a:srgbClr val="44546A"/>
      </a:dk2>
      <a:lt2>
        <a:srgbClr val="E1E1E2"/>
      </a:lt2>
      <a:accent1>
        <a:srgbClr val="52C3BB"/>
      </a:accent1>
      <a:accent2>
        <a:srgbClr val="00344A"/>
      </a:accent2>
      <a:accent3>
        <a:srgbClr val="F4B42C"/>
      </a:accent3>
      <a:accent4>
        <a:srgbClr val="E1E1E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</TotalTime>
  <Words>1049</Words>
  <Application>Microsoft Office PowerPoint</Application>
  <PresentationFormat>On-screen Show (16:9)</PresentationFormat>
  <Paragraphs>146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Consolas</vt:lpstr>
      <vt:lpstr>Arial</vt:lpstr>
      <vt:lpstr>Economica</vt:lpstr>
      <vt:lpstr>Calibri Light</vt:lpstr>
      <vt:lpstr>Mangal</vt:lpstr>
      <vt:lpstr>Calibri</vt:lpstr>
      <vt:lpstr>Helvetica Neue</vt:lpstr>
      <vt:lpstr>Sniglet</vt:lpstr>
      <vt:lpstr>Open Sans</vt:lpstr>
      <vt:lpstr>Luxe</vt:lpstr>
      <vt:lpstr>Office Theme</vt:lpstr>
      <vt:lpstr>Security Architecture Lab</vt:lpstr>
      <vt:lpstr>Lab Logistics</vt:lpstr>
      <vt:lpstr>Why are we doing this lab?</vt:lpstr>
      <vt:lpstr>When do you need to perform a security architecture review?</vt:lpstr>
      <vt:lpstr>Lab Setup</vt:lpstr>
      <vt:lpstr>Lab 1 – Security Policy</vt:lpstr>
      <vt:lpstr>Lab 2 – S3 Bucket Security</vt:lpstr>
      <vt:lpstr>Overview of Infrastructure Security Challenges</vt:lpstr>
      <vt:lpstr>Cloud Infrastructure Security Threats on the Rise</vt:lpstr>
      <vt:lpstr>Common Management Challenges in the Cloud</vt:lpstr>
      <vt:lpstr>S3 Security Overview</vt:lpstr>
      <vt:lpstr>Amazon S3 Access Permissions</vt:lpstr>
      <vt:lpstr>Access Control Lists (ACLs)</vt:lpstr>
      <vt:lpstr>Bucket Policies</vt:lpstr>
      <vt:lpstr>IAM Policies</vt:lpstr>
      <vt:lpstr>What Access Control Option Is Right For You?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Perimeter Is Dead</dc:title>
  <cp:lastModifiedBy>Matt Ambroziak</cp:lastModifiedBy>
  <cp:revision>16</cp:revision>
  <dcterms:modified xsi:type="dcterms:W3CDTF">2018-08-22T17:39:38Z</dcterms:modified>
</cp:coreProperties>
</file>